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343" r:id="rId3"/>
    <p:sldId id="328" r:id="rId4"/>
    <p:sldId id="329" r:id="rId5"/>
    <p:sldId id="330" r:id="rId6"/>
    <p:sldId id="350" r:id="rId7"/>
    <p:sldId id="352" r:id="rId8"/>
    <p:sldId id="353" r:id="rId9"/>
    <p:sldId id="337" r:id="rId10"/>
    <p:sldId id="346" r:id="rId11"/>
    <p:sldId id="355" r:id="rId12"/>
    <p:sldId id="354" r:id="rId13"/>
    <p:sldId id="347" r:id="rId14"/>
    <p:sldId id="345" r:id="rId15"/>
    <p:sldId id="356" r:id="rId16"/>
    <p:sldId id="332" r:id="rId17"/>
    <p:sldId id="349" r:id="rId18"/>
    <p:sldId id="357" r:id="rId19"/>
    <p:sldId id="335" r:id="rId20"/>
    <p:sldId id="336" r:id="rId21"/>
    <p:sldId id="358" r:id="rId22"/>
  </p:sldIdLst>
  <p:sldSz cx="9144000" cy="6858000" type="screen4x3"/>
  <p:notesSz cx="6794500" cy="99314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Impact" pitchFamily="34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E7F3"/>
    <a:srgbClr val="5B89AE"/>
    <a:srgbClr val="DBEEF6"/>
    <a:srgbClr val="317172"/>
    <a:srgbClr val="BAD5E8"/>
    <a:srgbClr val="006B3A"/>
    <a:srgbClr val="DA2220"/>
    <a:srgbClr val="FF9999"/>
    <a:srgbClr val="EDBB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2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259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4D66E-3169-452D-9EEA-A9EC8EB8BB64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324"/>
            <a:ext cx="2945657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259" y="9433324"/>
            <a:ext cx="2945657" cy="496490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95F573-7BA3-4F65-A931-BA5FA6387B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2831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259" y="0"/>
            <a:ext cx="2945657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83D44-10B5-4C66-9542-AFEFE64590DB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55"/>
            <a:ext cx="5434966" cy="446841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324"/>
            <a:ext cx="2945657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259" y="9433324"/>
            <a:ext cx="2945657" cy="496490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39127D6-8F08-4E49-9A48-A4072291D9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327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2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54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3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68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4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02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15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16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10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17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7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18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97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1/25/2018 12:14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19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5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57412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5720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70424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05311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655589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67034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27618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39742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98607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818528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0216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74605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78609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Рисунок 3" descr="footer_graphic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4" r:id="rId10"/>
    <p:sldLayoutId id="2147483855" r:id="rId11"/>
    <p:sldLayoutId id="2147483852" r:id="rId12"/>
  </p:sldLayoutIdLst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nsultantplus://offline/ref=9C2C5C0B5A6FA5479AC0FCAC79F6045B64444426300F3490ED6B163FE9145E3ACAB822805DDBDA46f7zE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523495"/>
          </a:xfrm>
        </p:spPr>
        <p:txBody>
          <a:bodyPr/>
          <a:lstStyle/>
          <a:p>
            <a:pPr algn="ctr"/>
            <a:r>
              <a:rPr lang="ru-RU" sz="4400" b="1" i="1" cap="all" dirty="0">
                <a:solidFill>
                  <a:schemeClr val="tx1"/>
                </a:solidFill>
                <a:effectLst/>
              </a:rPr>
              <a:t>Порядок </a:t>
            </a: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b="1" i="1" cap="all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подачи заявления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о включении избирателя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в список избирателей </a:t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по месту нахождения </a:t>
            </a:r>
            <a:r>
              <a:rPr lang="ru-RU" sz="44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solidFill>
                  <a:schemeClr val="tx1"/>
                </a:solidFill>
                <a:effectLst/>
              </a:rPr>
            </a:br>
            <a:r>
              <a:rPr lang="ru-RU" sz="4400" b="1" i="1" dirty="0" smtClean="0">
                <a:solidFill>
                  <a:schemeClr val="tx1"/>
                </a:solidFill>
                <a:effectLst/>
              </a:rPr>
              <a:t>на выборах </a:t>
            </a: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>П</a:t>
            </a:r>
            <a:r>
              <a:rPr lang="ru-RU" sz="4400" b="1" i="1" dirty="0" smtClean="0">
                <a:solidFill>
                  <a:schemeClr val="tx1"/>
                </a:solidFill>
                <a:effectLst/>
              </a:rPr>
              <a:t>резидента</a:t>
            </a: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4400" b="1" i="1" cap="all" dirty="0" smtClean="0">
                <a:solidFill>
                  <a:schemeClr val="tx1"/>
                </a:solidFill>
                <a:effectLst/>
              </a:rPr>
            </a:b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>Р</a:t>
            </a:r>
            <a:r>
              <a:rPr lang="ru-RU" sz="4400" b="1" i="1" dirty="0" smtClean="0">
                <a:solidFill>
                  <a:schemeClr val="tx1"/>
                </a:solidFill>
                <a:effectLst/>
              </a:rPr>
              <a:t>оссийской</a:t>
            </a:r>
            <a:r>
              <a:rPr lang="ru-RU" sz="4400" b="1" i="1" cap="all" dirty="0" smtClean="0">
                <a:solidFill>
                  <a:schemeClr val="tx1"/>
                </a:solidFill>
                <a:effectLst/>
              </a:rPr>
              <a:t> Ф</a:t>
            </a:r>
            <a:r>
              <a:rPr lang="ru-RU" sz="4400" b="1" i="1" dirty="0" smtClean="0">
                <a:solidFill>
                  <a:schemeClr val="tx1"/>
                </a:solidFill>
                <a:effectLst/>
              </a:rPr>
              <a:t>едерации</a:t>
            </a:r>
            <a:r>
              <a:rPr lang="ru-RU" sz="4400" i="1" dirty="0">
                <a:solidFill>
                  <a:schemeClr val="tx1"/>
                </a:solidFill>
                <a:effectLst/>
              </a:rPr>
              <a:t/>
            </a:r>
            <a:br>
              <a:rPr lang="ru-RU" sz="4400" i="1" dirty="0">
                <a:solidFill>
                  <a:schemeClr val="tx1"/>
                </a:solidFill>
                <a:effectLst/>
              </a:rPr>
            </a:br>
            <a:endParaRPr lang="ru-RU" sz="44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53561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19872" y="1124744"/>
            <a:ext cx="5616624" cy="4739759"/>
          </a:xfrm>
        </p:spPr>
        <p:txBody>
          <a:bodyPr/>
          <a:lstStyle/>
          <a:p>
            <a:pPr marL="0" algn="just">
              <a:buNone/>
            </a:pPr>
            <a:r>
              <a:rPr lang="ru-RU" sz="2800" dirty="0" smtClean="0"/>
              <a:t>Фамилия, имя, отчество избирателя, дата рождения, адрес места жительства, либо информация </a:t>
            </a:r>
            <a:br>
              <a:rPr lang="ru-RU" sz="2800" dirty="0" smtClean="0"/>
            </a:br>
            <a:r>
              <a:rPr lang="ru-RU" sz="2800" dirty="0" smtClean="0"/>
              <a:t>о том, что избиратель не имеет регистрации по месту жительства указывается </a:t>
            </a:r>
            <a:r>
              <a:rPr lang="ru-RU" sz="2800" b="1" u="sng" dirty="0" smtClean="0"/>
              <a:t>только в соответствии </a:t>
            </a:r>
            <a:br>
              <a:rPr lang="ru-RU" sz="2800" b="1" u="sng" dirty="0" smtClean="0"/>
            </a:br>
            <a:r>
              <a:rPr lang="ru-RU" sz="2800" b="1" u="sng" dirty="0" smtClean="0"/>
              <a:t>с паспортом гражданина РФ </a:t>
            </a:r>
            <a:br>
              <a:rPr lang="ru-RU" sz="2800" b="1" u="sng" dirty="0" smtClean="0"/>
            </a:br>
            <a:r>
              <a:rPr lang="ru-RU" sz="2800" dirty="0" smtClean="0"/>
              <a:t>(в период замены паспорта – временным удостоверением личности) </a:t>
            </a:r>
          </a:p>
          <a:p>
            <a:pPr marL="0" algn="just">
              <a:buNone/>
            </a:pPr>
            <a:r>
              <a:rPr lang="ru-RU" sz="2800" b="1" u="sng" dirty="0" smtClean="0"/>
              <a:t>НЕ</a:t>
            </a:r>
            <a:r>
              <a:rPr lang="ru-RU" sz="2800" dirty="0" smtClean="0"/>
              <a:t> указывается адрес  регистрации по месту пребывания по форме №3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6" name="Рисунок 5" descr="problemnyj-kredit-ukrainskij-bank-901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168352" cy="4345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32656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Заполнение заявления (внесение данных)</a:t>
            </a:r>
            <a:endParaRPr lang="ru-RU" sz="3600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88639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Журнал регистрации заявлений о голосовании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по месту нахождения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412776"/>
            <a:ext cx="8382000" cy="5312223"/>
          </a:xfrm>
        </p:spPr>
        <p:txBody>
          <a:bodyPr/>
          <a:lstStyle/>
          <a:p>
            <a:pPr marL="0" algn="just">
              <a:spcAft>
                <a:spcPts val="1200"/>
              </a:spcAft>
              <a:buNone/>
            </a:pPr>
            <a:r>
              <a:rPr lang="ru-RU" sz="2800" dirty="0" smtClean="0"/>
              <a:t>Все заявления регистрируются в Журнале регистрации заявлений о голосовании по месту нахождения. 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800" dirty="0" smtClean="0"/>
              <a:t>Если заявление принимается «на дому», то в графе «Примечание» делается отметка «вне ППЗ».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800" dirty="0" smtClean="0"/>
              <a:t>Специальное заявление регистрируется и в графе «Примечание» делается пометка «Специальное заявление», указывается номер наклеенной марки.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ru-RU" sz="2800" dirty="0" smtClean="0"/>
              <a:t>При оформлении специального заявления избиратель ставит подпись в Журнале регистрации заявлений.</a:t>
            </a:r>
          </a:p>
          <a:p>
            <a:pPr marL="0">
              <a:buNone/>
            </a:pPr>
            <a:endParaRPr lang="ru-RU" sz="2800" dirty="0" smtClean="0"/>
          </a:p>
          <a:p>
            <a:pPr marL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17411" name="Текст 3"/>
          <p:cNvGraphicFramePr>
            <a:graphicFrameLocks noGrp="1" noChangeAspect="1"/>
          </p:cNvGraphicFramePr>
          <p:nvPr>
            <p:ph type="body" sz="quarter" idx="10"/>
          </p:nvPr>
        </p:nvGraphicFramePr>
        <p:xfrm>
          <a:off x="0" y="0"/>
          <a:ext cx="9251950" cy="6958013"/>
        </p:xfrm>
        <a:graphic>
          <a:graphicData uri="http://schemas.openxmlformats.org/presentationml/2006/ole">
            <p:oleObj spid="_x0000_s4099" name="PDF" r:id="rId3" imgW="0" imgH="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 bwMode="auto">
          <a:xfrm>
            <a:off x="3851920" y="3140968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306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620688"/>
            <a:ext cx="8382000" cy="4235006"/>
          </a:xfrm>
        </p:spPr>
        <p:txBody>
          <a:bodyPr/>
          <a:lstStyle/>
          <a:p>
            <a:pPr algn="ctr">
              <a:buFontTx/>
              <a:buBlip>
                <a:blip r:embed="rId2"/>
              </a:buBlip>
              <a:defRPr/>
            </a:pPr>
            <a:endParaRPr lang="ru-RU" b="1" dirty="0" smtClean="0"/>
          </a:p>
          <a:p>
            <a:pPr marL="0" indent="0" algn="ctr">
              <a:buFontTx/>
              <a:buNone/>
              <a:defRPr/>
            </a:pPr>
            <a:r>
              <a:rPr lang="ru-RU" b="1" dirty="0" smtClean="0"/>
              <a:t>Сроки передачи «обычных» заявлений </a:t>
            </a:r>
            <a:br>
              <a:rPr lang="ru-RU" b="1" dirty="0" smtClean="0"/>
            </a:br>
            <a:r>
              <a:rPr lang="ru-RU" b="1" dirty="0" smtClean="0"/>
              <a:t>из УИК в ТИК 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2400" b="1" dirty="0" smtClean="0"/>
          </a:p>
          <a:p>
            <a:pPr marL="0" indent="0">
              <a:buFontTx/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r>
              <a:rPr lang="ru-RU" sz="2400" b="1" dirty="0" smtClean="0"/>
              <a:t> За 20 – 10 дней до дня голосования – не реже 1 раза в 3 дня;</a:t>
            </a:r>
          </a:p>
          <a:p>
            <a:pPr>
              <a:buFontTx/>
              <a:buBlip>
                <a:blip r:embed="rId4"/>
              </a:buBlip>
              <a:defRPr/>
            </a:pPr>
            <a:endParaRPr lang="ru-RU" sz="2400" b="1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ru-RU" sz="2400" b="1" dirty="0" smtClean="0"/>
              <a:t> За 9 – 5 дней до дня голосования – ежедневно, но не позднее 10.00 часов 13 марта 2018 года.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3091292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4431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</a:rPr>
              <a:t>Не позднее  16 марта 2018 года ТИК передает в УИК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87624" y="908720"/>
            <a:ext cx="3975408" cy="1666753"/>
            <a:chOff x="0" y="5206"/>
            <a:chExt cx="3402392" cy="1666753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5206"/>
              <a:ext cx="3327953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5616" y="98072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Дополнительные вкладные листы списка избирателей с внесенными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них сведениями об избирателях, подавших «обычные» заявления             отдельная книга списка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3140968"/>
            <a:ext cx="936104" cy="755794"/>
            <a:chOff x="3657739" y="363298"/>
            <a:chExt cx="875773" cy="949409"/>
          </a:xfrm>
        </p:grpSpPr>
        <p:sp>
          <p:nvSpPr>
            <p:cNvPr id="10" name="Стрелка вправо 9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87624" y="2708920"/>
            <a:ext cx="3888432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43608" y="314096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Реестр </a:t>
            </a:r>
            <a:r>
              <a:rPr lang="ru-RU" dirty="0" smtClean="0">
                <a:solidFill>
                  <a:schemeClr val="bg1"/>
                </a:solidFill>
              </a:rPr>
              <a:t>избирателей, подлежащих исключению из списка избирателей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48064" y="2708920"/>
            <a:ext cx="3888432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39544" y="26369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Если УИК будет установлено, что избиратель, включенный в Реестр, ранее подавал специальное заявление и исключен из списка избирателей, УИК </a:t>
            </a:r>
            <a:r>
              <a:rPr lang="ru-RU" b="1" dirty="0" smtClean="0">
                <a:solidFill>
                  <a:schemeClr val="bg1"/>
                </a:solidFill>
              </a:rPr>
              <a:t>незамедлительно </a:t>
            </a:r>
            <a:r>
              <a:rPr lang="ru-RU" dirty="0" smtClean="0">
                <a:solidFill>
                  <a:schemeClr val="bg1"/>
                </a:solidFill>
              </a:rPr>
              <a:t>сообщает об этом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ТИК и ждет дальнейших указаний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1340768"/>
            <a:ext cx="936104" cy="755794"/>
            <a:chOff x="3657739" y="363298"/>
            <a:chExt cx="875773" cy="949409"/>
          </a:xfrm>
        </p:grpSpPr>
        <p:sp>
          <p:nvSpPr>
            <p:cNvPr id="30" name="Стрелка вправо 29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4941168"/>
            <a:ext cx="936104" cy="755794"/>
            <a:chOff x="3657739" y="363298"/>
            <a:chExt cx="875773" cy="949409"/>
          </a:xfrm>
        </p:grpSpPr>
        <p:sp>
          <p:nvSpPr>
            <p:cNvPr id="33" name="Стрелка вправо 3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87625" y="4509120"/>
            <a:ext cx="3888432" cy="1666753"/>
            <a:chOff x="48818" y="5206"/>
            <a:chExt cx="3464021" cy="1666753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1629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43608" y="472514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Реестр избирателей, подавших неучтенные заявления о включении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по месту </a:t>
            </a:r>
            <a:r>
              <a:rPr lang="ru-RU" dirty="0" smtClean="0">
                <a:solidFill>
                  <a:schemeClr val="bg1"/>
                </a:solidFill>
              </a:rPr>
              <a:t>нахождения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788024" y="1988840"/>
            <a:ext cx="216024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голосования</a:t>
            </a:r>
          </a:p>
          <a:p>
            <a:pPr algn="ctr" defTabSz="912813">
              <a:lnSpc>
                <a:spcPct val="90000"/>
              </a:lnSpc>
              <a:defRPr/>
            </a:pP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(по </a:t>
            </a:r>
            <a:r>
              <a:rPr lang="ru-RU" sz="3600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«обычному» </a:t>
            </a: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заявлению)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41870" y="2981563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1" y="3200767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355976" y="3284984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40655" y="2014740"/>
            <a:ext cx="3451210" cy="3600400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71760" y="2731740"/>
            <a:ext cx="800639" cy="12733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39087" y="3228782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140409" y="2731740"/>
            <a:ext cx="663839" cy="12733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56714" y="2731740"/>
            <a:ext cx="329063" cy="1273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741667" y="2731740"/>
            <a:ext cx="329063" cy="12733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52120" y="4077072"/>
            <a:ext cx="3242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Член </a:t>
            </a:r>
            <a:r>
              <a:rPr lang="ru-RU" dirty="0" err="1">
                <a:solidFill>
                  <a:schemeClr val="bg1"/>
                </a:solidFill>
              </a:rPr>
              <a:t>УИКа</a:t>
            </a:r>
            <a:r>
              <a:rPr lang="ru-RU" dirty="0">
                <a:solidFill>
                  <a:schemeClr val="bg1"/>
                </a:solidFill>
              </a:rPr>
              <a:t> проверяет </a:t>
            </a:r>
            <a:r>
              <a:rPr lang="ru-RU" dirty="0" smtClean="0">
                <a:solidFill>
                  <a:schemeClr val="bg1"/>
                </a:solidFill>
              </a:rPr>
              <a:t>избирателя </a:t>
            </a:r>
            <a:r>
              <a:rPr lang="ru-RU" dirty="0">
                <a:solidFill>
                  <a:schemeClr val="bg1"/>
                </a:solidFill>
              </a:rPr>
              <a:t>в дополнительных вкладных листах списка избирателей и выдает </a:t>
            </a:r>
            <a:r>
              <a:rPr lang="ru-RU" dirty="0" smtClean="0">
                <a:solidFill>
                  <a:schemeClr val="bg1"/>
                </a:solidFill>
              </a:rPr>
              <a:t>избирательный бюллетень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408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голосования</a:t>
            </a:r>
          </a:p>
          <a:p>
            <a:pPr algn="ctr" defTabSz="912813">
              <a:lnSpc>
                <a:spcPct val="90000"/>
              </a:lnSpc>
              <a:defRPr/>
            </a:pP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(по </a:t>
            </a:r>
            <a:r>
              <a:rPr lang="ru-RU" sz="3600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специальному </a:t>
            </a:r>
            <a:r>
              <a:rPr lang="ru-RU" sz="3600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заявлению)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1340768"/>
            <a:ext cx="3451210" cy="236784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283968" y="3212976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08104" y="1700808"/>
            <a:ext cx="3451210" cy="3600400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80312" y="1988840"/>
            <a:ext cx="800639" cy="12733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1720" y="1916832"/>
            <a:ext cx="1376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084168" y="1988840"/>
            <a:ext cx="663839" cy="12733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20272" y="1988840"/>
            <a:ext cx="329063" cy="1273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732240" y="1988840"/>
            <a:ext cx="329063" cy="127332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24128" y="3284984"/>
            <a:ext cx="3071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Член </a:t>
            </a:r>
            <a:r>
              <a:rPr lang="ru-RU" dirty="0" err="1" smtClean="0">
                <a:solidFill>
                  <a:schemeClr val="bg1"/>
                </a:solidFill>
              </a:rPr>
              <a:t>УИКа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вносит сведения </a:t>
            </a: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/>
            </a:r>
            <a:b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специально выделенные </a:t>
            </a:r>
            <a:r>
              <a:rPr lang="ru-RU" b="1" dirty="0">
                <a:solidFill>
                  <a:srgbClr val="FF0000"/>
                </a:solidFill>
              </a:rPr>
              <a:t>отдельные вкладные листы </a:t>
            </a:r>
            <a:r>
              <a:rPr lang="ru-RU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списка </a:t>
            </a:r>
            <a:r>
              <a:rPr lang="ru-RU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избирателей, изымает специальное заявление у избирателя, выдает бюллетень </a:t>
            </a:r>
            <a:endParaRPr lang="ru-RU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3861048"/>
            <a:ext cx="3451210" cy="236784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020">
            <a:off x="742236" y="4032914"/>
            <a:ext cx="1802565" cy="11248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87624" y="5373216"/>
            <a:ext cx="2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Специальное заявление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201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День </a:t>
            </a:r>
            <a:r>
              <a:rPr lang="ru-R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голосования</a:t>
            </a:r>
            <a:endParaRPr lang="ru-RU" sz="3600" b="1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67544" y="1052736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844296" cy="1228344"/>
          </a:xfrm>
          <a:prstGeom prst="rect">
            <a:avLst/>
          </a:prstGeom>
        </p:spPr>
      </p:pic>
      <p:grpSp>
        <p:nvGrpSpPr>
          <p:cNvPr id="3" name="Группа 19"/>
          <p:cNvGrpSpPr/>
          <p:nvPr/>
        </p:nvGrpSpPr>
        <p:grpSpPr>
          <a:xfrm>
            <a:off x="4139952" y="1340768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292080" y="764704"/>
            <a:ext cx="3451210" cy="1944216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/>
          <a:stretch/>
        </p:blipFill>
        <p:spPr>
          <a:xfrm>
            <a:off x="7380312" y="836713"/>
            <a:ext cx="576063" cy="864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9712" y="1268760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382"/>
          <a:stretch/>
        </p:blipFill>
        <p:spPr>
          <a:xfrm>
            <a:off x="6156176" y="836712"/>
            <a:ext cx="663839" cy="8640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7092280" y="836712"/>
            <a:ext cx="288031" cy="8640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6" r="42333"/>
          <a:stretch/>
        </p:blipFill>
        <p:spPr>
          <a:xfrm>
            <a:off x="6804248" y="836713"/>
            <a:ext cx="288032" cy="864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652120" y="1700808"/>
            <a:ext cx="295232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Избиратель </a:t>
            </a:r>
            <a:r>
              <a:rPr lang="ru-RU" b="1" dirty="0" smtClean="0">
                <a:solidFill>
                  <a:srgbClr val="FF0000"/>
                </a:solidFill>
              </a:rPr>
              <a:t>отсутствует</a:t>
            </a:r>
            <a:r>
              <a:rPr lang="ru-RU" dirty="0" smtClean="0">
                <a:solidFill>
                  <a:schemeClr val="bg1"/>
                </a:solidFill>
              </a:rPr>
              <a:t> в дополнительных </a:t>
            </a:r>
            <a:r>
              <a:rPr lang="ru-RU" dirty="0">
                <a:solidFill>
                  <a:schemeClr val="bg1"/>
                </a:solidFill>
              </a:rPr>
              <a:t>вкладных листах списка </a:t>
            </a:r>
            <a:r>
              <a:rPr lang="ru-RU" dirty="0" smtClean="0">
                <a:solidFill>
                  <a:schemeClr val="bg1"/>
                </a:solidFill>
              </a:rPr>
              <a:t>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1" name="Группа 19"/>
          <p:cNvGrpSpPr/>
          <p:nvPr/>
        </p:nvGrpSpPr>
        <p:grpSpPr>
          <a:xfrm rot="5400000">
            <a:off x="6553034" y="2816118"/>
            <a:ext cx="875773" cy="949409"/>
            <a:chOff x="3657739" y="363298"/>
            <a:chExt cx="875773" cy="949409"/>
          </a:xfrm>
        </p:grpSpPr>
        <p:sp>
          <p:nvSpPr>
            <p:cNvPr id="42" name="Стрелка вправо 41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44" name="Группа 19"/>
          <p:cNvGrpSpPr/>
          <p:nvPr/>
        </p:nvGrpSpPr>
        <p:grpSpPr>
          <a:xfrm rot="10800000">
            <a:off x="4139952" y="4365104"/>
            <a:ext cx="875773" cy="949409"/>
            <a:chOff x="3657739" y="363298"/>
            <a:chExt cx="875773" cy="949409"/>
          </a:xfrm>
        </p:grpSpPr>
        <p:sp>
          <p:nvSpPr>
            <p:cNvPr id="45" name="Стрелка вправо 44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5292080" y="3789040"/>
            <a:ext cx="3451210" cy="194421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467544" y="3789040"/>
            <a:ext cx="3451210" cy="194421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TextBox 48"/>
          <p:cNvSpPr txBox="1"/>
          <p:nvPr/>
        </p:nvSpPr>
        <p:spPr>
          <a:xfrm>
            <a:off x="5364088" y="3861048"/>
            <a:ext cx="3456384" cy="20313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Избиратель </a:t>
            </a:r>
            <a:r>
              <a:rPr lang="ru-RU" b="1" dirty="0" smtClean="0">
                <a:solidFill>
                  <a:srgbClr val="FF0000"/>
                </a:solidFill>
              </a:rPr>
              <a:t>включен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Реестр избирателей, подавших неучтенные заявления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 включении в список избирателей по месту нахождения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3861048"/>
            <a:ext cx="360040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УИК </a:t>
            </a:r>
            <a:r>
              <a:rPr lang="ru-RU" b="1" dirty="0" smtClean="0">
                <a:solidFill>
                  <a:srgbClr val="FF0000"/>
                </a:solidFill>
              </a:rPr>
              <a:t>принимает</a:t>
            </a:r>
            <a:r>
              <a:rPr lang="ru-RU" dirty="0" smtClean="0">
                <a:solidFill>
                  <a:schemeClr val="bg1"/>
                </a:solidFill>
              </a:rPr>
              <a:t> решение об отказе во включении избирателя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(приобщается к списку избирателей, заверенная копия – избирателю)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408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10417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65304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03039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Голосование по месту нахождения избирателей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83568" y="1152128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8152"/>
            <a:ext cx="1152128" cy="12733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83568" y="3024336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40360"/>
            <a:ext cx="844296" cy="122834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283968" y="1440160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3568" y="4896544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020">
            <a:off x="814244" y="5284435"/>
            <a:ext cx="1802565" cy="1124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258976"/>
            <a:ext cx="2028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Отсутствует в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дополнительных вкладных листах списка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63029" y="3240360"/>
            <a:ext cx="1376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Паспорт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гражданина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Российской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Федерации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1800" y="540060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Отрывной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талон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36096" y="3528392"/>
            <a:ext cx="3451210" cy="2160240"/>
            <a:chOff x="5364088" y="2924944"/>
            <a:chExt cx="3451210" cy="216024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364088" y="2924944"/>
              <a:ext cx="3451210" cy="2160240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7371760" y="3163788"/>
              <a:ext cx="800639" cy="12733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6140409" y="3163788"/>
              <a:ext cx="663839" cy="127332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7051249" y="3163788"/>
              <a:ext cx="329063" cy="127332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6741667" y="3163788"/>
              <a:ext cx="329063" cy="1273324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8192"/>
            <a:ext cx="1080213" cy="107880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5364088" y="1152128"/>
            <a:ext cx="3451210" cy="1666753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8152"/>
            <a:ext cx="1340768" cy="13407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64288" y="1512168"/>
            <a:ext cx="1135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через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ТИК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5400000">
            <a:off x="6864499" y="2676053"/>
            <a:ext cx="611254" cy="949409"/>
            <a:chOff x="3657739" y="363298"/>
            <a:chExt cx="875773" cy="949409"/>
          </a:xfrm>
        </p:grpSpPr>
        <p:sp>
          <p:nvSpPr>
            <p:cNvPr id="43" name="Стрелка вправо 4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40560"/>
            <a:ext cx="504056" cy="5040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300192" y="4968552"/>
            <a:ext cx="233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106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39552" y="1484784"/>
            <a:ext cx="3451210" cy="3816424"/>
            <a:chOff x="0" y="5206"/>
            <a:chExt cx="3451210" cy="1666753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5206"/>
              <a:ext cx="3451210" cy="16667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39552" y="1412776"/>
            <a:ext cx="5634640" cy="3564846"/>
            <a:chOff x="-2232248" y="5206"/>
            <a:chExt cx="5634640" cy="1617935"/>
          </a:xfrm>
          <a:scene3d>
            <a:camera prst="orthographicFront"/>
            <a:lightRig rig="flat" dir="t"/>
          </a:scene3d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-2232248" y="5206"/>
              <a:ext cx="3451210" cy="490222"/>
            </a:xfrm>
            <a:prstGeom prst="roundRect">
              <a:avLst>
                <a:gd name="adj" fmla="val 32794"/>
              </a:avLst>
            </a:prstGeom>
            <a:solidFill>
              <a:srgbClr val="DBEEF6"/>
            </a:solidFill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48818" y="54024"/>
              <a:ext cx="3353574" cy="1569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067944" y="1772816"/>
            <a:ext cx="875773" cy="949409"/>
            <a:chOff x="3657739" y="363298"/>
            <a:chExt cx="875773" cy="949409"/>
          </a:xfrm>
        </p:grpSpPr>
        <p:sp>
          <p:nvSpPr>
            <p:cNvPr id="21" name="Стрелка вправо 20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15873" y="2587724"/>
            <a:ext cx="2031990" cy="1273324"/>
            <a:chOff x="1315873" y="2731740"/>
            <a:chExt cx="2031990" cy="1273324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2547224" y="2731740"/>
              <a:ext cx="800639" cy="12733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1315873" y="2731740"/>
              <a:ext cx="663839" cy="127332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2226713" y="2731740"/>
              <a:ext cx="329063" cy="127332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1917131" y="2731740"/>
              <a:ext cx="329063" cy="127332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148064" y="1412776"/>
            <a:ext cx="3451210" cy="1666753"/>
            <a:chOff x="5148064" y="1484784"/>
            <a:chExt cx="3451210" cy="16667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5148064" y="1484784"/>
              <a:ext cx="3451210" cy="1666753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656184"/>
              <a:ext cx="1340768" cy="13407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60232" y="1700808"/>
              <a:ext cx="17506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Проверка факта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голосования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по месту 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нахождения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rot="5400000">
            <a:off x="6613285" y="2936700"/>
            <a:ext cx="611254" cy="949409"/>
            <a:chOff x="3657739" y="363298"/>
            <a:chExt cx="875773" cy="949409"/>
          </a:xfrm>
        </p:grpSpPr>
        <p:sp>
          <p:nvSpPr>
            <p:cNvPr id="43" name="Стрелка вправо 42"/>
            <p:cNvSpPr/>
            <p:nvPr/>
          </p:nvSpPr>
          <p:spPr>
            <a:xfrm rot="21599159">
              <a:off x="3657739" y="363298"/>
              <a:ext cx="875773" cy="9494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право 4"/>
            <p:cNvSpPr/>
            <p:nvPr/>
          </p:nvSpPr>
          <p:spPr>
            <a:xfrm rot="21599159">
              <a:off x="3657739" y="553212"/>
              <a:ext cx="613041" cy="569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2399"/>
            <a:ext cx="504056" cy="5034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39552" y="1988840"/>
            <a:ext cx="3456384" cy="57606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0265" y="3861048"/>
            <a:ext cx="2653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Исключен как подавший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заявление о включении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месту нахождения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92" y="1556792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УИК по месту регистрации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148064" y="3789040"/>
            <a:ext cx="3451210" cy="2160240"/>
            <a:chOff x="5364088" y="2924944"/>
            <a:chExt cx="3451210" cy="216024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5364088" y="2924944"/>
              <a:ext cx="3451210" cy="2160240"/>
              <a:chOff x="0" y="5206"/>
              <a:chExt cx="3451210" cy="1666753"/>
            </a:xfrm>
            <a:scene3d>
              <a:camera prst="orthographicFront"/>
              <a:lightRig rig="flat" dir="t"/>
            </a:scene3d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0" y="5206"/>
                <a:ext cx="3451210" cy="1666753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48818" y="54024"/>
                <a:ext cx="3353574" cy="156911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/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07"/>
            <a:stretch/>
          </p:blipFill>
          <p:spPr>
            <a:xfrm>
              <a:off x="7371760" y="3163788"/>
              <a:ext cx="800639" cy="1273324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2382"/>
            <a:stretch/>
          </p:blipFill>
          <p:spPr>
            <a:xfrm>
              <a:off x="6140409" y="3163788"/>
              <a:ext cx="663839" cy="1273324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7051249" y="3163788"/>
              <a:ext cx="329063" cy="127332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106" r="42333"/>
            <a:stretch/>
          </p:blipFill>
          <p:spPr>
            <a:xfrm>
              <a:off x="6741667" y="3163788"/>
              <a:ext cx="329063" cy="1273324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01208"/>
            <a:ext cx="504056" cy="50405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012160" y="5229200"/>
            <a:ext cx="233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список избирателей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33813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Голосование по месту нахождения избирателей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06437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9114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3600" b="1" spc="-150" dirty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Выборы Президента Российской Федерации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827584" y="1340768"/>
            <a:ext cx="712879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DA2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Открепительное удостоверение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827584" y="2780928"/>
            <a:ext cx="712879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DA2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Досрочное голосование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52936"/>
            <a:ext cx="1080213" cy="1078809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827584" y="4293096"/>
            <a:ext cx="7128792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Голосование по месту нахождения </a:t>
            </a:r>
            <a:b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ru-RU" sz="2300" dirty="0" smtClean="0">
                <a:solidFill>
                  <a:srgbClr val="006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избирателя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05064"/>
            <a:ext cx="1512168" cy="15121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4087"/>
            <a:ext cx="1080213" cy="1078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6064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431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Обеспечение гласности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4" y="620688"/>
            <a:ext cx="8856984" cy="7195816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Члены УИК с правом совещательного голоса, иные лица, указанные в Федеральном законе №67-ФЗ, вправе знакомиться с Реестром избирателей, подлежащих исключению из списка избирателей, а также со сведения об избирателях, не имеющих регистрации по месту жительства и подавших заявления на территории соответствующего субъекта Российской Федерации, в порядке, установленном Федеральным законом №67-ФЗ; имеют право получать информацию о числе избирателей, проголосовавших по месту нахождения на данном избирательном участке, в том числе проголосовавших на основании специального заявления, в сроки, установленные для передачи из УИК в ТИК сведений об участии избирателей в выборах.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Перед открытием избирательного участка председатель УИК информирует членов УИК и наблюдателей о числе избирателей, включенных в список избирателей на данном избирательном участке, в том числе подавших заявления о включении в список избирателей по месту нахождения на данном избирательном участке, о числе избирателей, исключенных из списка избирателей в связи с подачей заявления, в том числе в связи с оформлением специального заявлении.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b="1" u="sng" dirty="0" smtClean="0">
                <a:solidFill>
                  <a:schemeClr val="bg1"/>
                </a:solidFill>
              </a:rPr>
              <a:t>Указанная информация также размещается на информационном стенде </a:t>
            </a:r>
            <a:br>
              <a:rPr lang="ru-RU" sz="1700" b="1" u="sng" dirty="0" smtClean="0">
                <a:solidFill>
                  <a:schemeClr val="bg1"/>
                </a:solidFill>
              </a:rPr>
            </a:br>
            <a:r>
              <a:rPr lang="ru-RU" sz="1700" b="1" u="sng" dirty="0" smtClean="0">
                <a:solidFill>
                  <a:schemeClr val="bg1"/>
                </a:solidFill>
              </a:rPr>
              <a:t>в помещении для голосования.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 smtClean="0"/>
              <a:t>Число избирателей, включенных в список избирателей на основании специальных заявлений, оглашается </a:t>
            </a:r>
            <a:r>
              <a:rPr lang="ru-RU" sz="1800" dirty="0" smtClean="0"/>
              <a:t>при подсчете голосов УИК до подписания протокола об итогах голосования. </a:t>
            </a:r>
            <a:endParaRPr lang="ru-RU" sz="1800" dirty="0" smtClean="0">
              <a:hlinkClick r:id="rId2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sz="1800" u="sng" dirty="0" smtClean="0"/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10417"/>
            <a:ext cx="548680" cy="54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32656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2813">
              <a:lnSpc>
                <a:spcPct val="90000"/>
              </a:lnSpc>
              <a:defRPr sz="3600" b="1" spc="-15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r>
              <a:rPr lang="ru-RU" dirty="0"/>
              <a:t>Голосование </a:t>
            </a:r>
            <a:r>
              <a:rPr lang="ru-RU" dirty="0" smtClean="0"/>
              <a:t>избирателей по </a:t>
            </a:r>
            <a:r>
              <a:rPr lang="ru-RU" dirty="0"/>
              <a:t>месту </a:t>
            </a:r>
            <a:r>
              <a:rPr lang="ru-RU" dirty="0" smtClean="0"/>
              <a:t>нахождения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1124744"/>
            <a:ext cx="6552728" cy="3024336"/>
          </a:xfrm>
          <a:prstGeom prst="rect">
            <a:avLst/>
          </a:prstGeom>
          <a:ln>
            <a:solidFill>
              <a:srgbClr val="C7E7F3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4293096"/>
            <a:ext cx="78575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Избиратель вправе подать: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 «</a:t>
            </a:r>
            <a:r>
              <a:rPr lang="ru-RU" b="1" u="sng" dirty="0" smtClean="0"/>
              <a:t>обычное»</a:t>
            </a:r>
            <a:r>
              <a:rPr lang="ru-RU" b="1" dirty="0" smtClean="0"/>
              <a:t> заявление: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- в любую ТИК – с 31 января по 12 </a:t>
            </a:r>
            <a:r>
              <a:rPr lang="ru-RU" b="1" spc="30" dirty="0" smtClean="0"/>
              <a:t>марта</a:t>
            </a:r>
            <a:r>
              <a:rPr lang="ru-RU" b="1" dirty="0" smtClean="0"/>
              <a:t> 2018 года включительно;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- в любую УИК – с 25 февраля по 12 марта 2018 года включительно.</a:t>
            </a:r>
          </a:p>
          <a:p>
            <a:pPr algn="ctr">
              <a:lnSpc>
                <a:spcPct val="80000"/>
              </a:lnSpc>
            </a:pPr>
            <a:endParaRPr lang="ru-RU" b="1" u="sng" dirty="0" smtClean="0"/>
          </a:p>
          <a:p>
            <a:pPr algn="ctr">
              <a:lnSpc>
                <a:spcPct val="80000"/>
              </a:lnSpc>
            </a:pPr>
            <a:r>
              <a:rPr lang="ru-RU" b="1" u="sng" dirty="0" smtClean="0"/>
              <a:t>специальное</a:t>
            </a:r>
            <a:r>
              <a:rPr lang="ru-RU" b="1" dirty="0" smtClean="0"/>
              <a:t> заявление: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в «свою» УИК – с 13 </a:t>
            </a:r>
            <a:r>
              <a:rPr lang="ru-RU" b="1" dirty="0" smtClean="0"/>
              <a:t>марта</a:t>
            </a:r>
            <a:r>
              <a:rPr lang="ru-RU" b="1" dirty="0" smtClean="0"/>
              <a:t> </a:t>
            </a:r>
            <a:r>
              <a:rPr lang="ru-RU" b="1" dirty="0" smtClean="0"/>
              <a:t>по 17 марта 2018 года (14.00 часов).</a:t>
            </a:r>
          </a:p>
          <a:p>
            <a:pPr>
              <a:lnSpc>
                <a:spcPct val="80000"/>
              </a:lnSpc>
            </a:pP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331640" y="2708920"/>
            <a:ext cx="6552728" cy="144016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147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8208912" cy="4320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78497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/>
              <a:t>Избиратель вправе подать </a:t>
            </a:r>
            <a:r>
              <a:rPr lang="ru-RU" sz="2200" b="1" u="sng" dirty="0" smtClean="0"/>
              <a:t>«обычное»</a:t>
            </a:r>
            <a:r>
              <a:rPr lang="ru-RU" sz="2200" b="1" dirty="0" smtClean="0"/>
              <a:t> заявление в МФЦ и через ЕПГУ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с 31 января по 12 </a:t>
            </a:r>
            <a:r>
              <a:rPr lang="ru-RU" sz="2200" b="1" spc="30" dirty="0" smtClean="0"/>
              <a:t>марта</a:t>
            </a:r>
            <a:r>
              <a:rPr lang="ru-RU" sz="2200" b="1" dirty="0" smtClean="0"/>
              <a:t> 2018 года включительно</a:t>
            </a:r>
          </a:p>
          <a:p>
            <a:pPr>
              <a:lnSpc>
                <a:spcPct val="80000"/>
              </a:lnSpc>
            </a:pPr>
            <a:endParaRPr lang="ru-RU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3721400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График приема заявлений избирателей 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484784"/>
            <a:ext cx="8856984" cy="3948773"/>
          </a:xfrm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ru-RU" sz="3100" b="1" dirty="0" smtClean="0"/>
              <a:t>с 25 февраля по 17 марта 2018 года 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3100" dirty="0" smtClean="0"/>
              <a:t>с понедельника по пятницу с 15.00 до 19.00 часов, 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3100" dirty="0" smtClean="0"/>
              <a:t>в субботу и воскресенье с 10.00 до 14.00 часов. </a:t>
            </a:r>
          </a:p>
          <a:p>
            <a:pPr algn="ctr">
              <a:buNone/>
            </a:pPr>
            <a:endParaRPr lang="ru-RU" sz="2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/>
              <a:t>Избиратель может устно или письменно обратиться в ТИК или УИК для предоставления возможности подать заявление «на дому».</a:t>
            </a:r>
          </a:p>
          <a:p>
            <a:pPr algn="ctr">
              <a:buNone/>
            </a:pPr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2000" cy="4985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Заявление подается избирателем: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8749480" cy="538609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800" u="sng" dirty="0" smtClean="0"/>
              <a:t>лично</a:t>
            </a:r>
            <a:r>
              <a:rPr lang="ru-RU" sz="2800" dirty="0" smtClean="0"/>
              <a:t> при предъявлении паспорта гражданина РФ </a:t>
            </a:r>
            <a:br>
              <a:rPr lang="ru-RU" sz="2800" dirty="0" smtClean="0"/>
            </a:br>
            <a:r>
              <a:rPr lang="ru-RU" sz="2800" dirty="0" smtClean="0"/>
              <a:t>(в период замены паспорта – временного удостоверения личности);</a:t>
            </a:r>
          </a:p>
          <a:p>
            <a:pPr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u="sng" dirty="0" smtClean="0"/>
              <a:t>только один раз</a:t>
            </a:r>
            <a:r>
              <a:rPr lang="ru-RU" sz="2800" dirty="0" smtClean="0"/>
              <a:t>, о чем избиратель извещается при подаче заявления (действительным считается заявление, поданное первым);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endParaRPr lang="ru-RU" sz="2800" dirty="0" smtClean="0"/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u="sng" dirty="0" smtClean="0"/>
              <a:t>вне зависимости </a:t>
            </a:r>
            <a:r>
              <a:rPr lang="ru-RU" sz="2800" dirty="0" smtClean="0"/>
              <a:t>от регистрации по месту жительства, месту пребывания на территории Российской Федерации (в том числе при отсутствии регистрации).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548680" cy="54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44824"/>
            <a:ext cx="3096344" cy="83099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effectLst/>
              </a:rPr>
              <a:t>Основная часть заявления, которая остается в УИК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724128" y="3789040"/>
            <a:ext cx="3254896" cy="830997"/>
          </a:xfrm>
        </p:spPr>
        <p:txBody>
          <a:bodyPr/>
          <a:lstStyle/>
          <a:p>
            <a:pPr marL="0" algn="just">
              <a:buNone/>
            </a:pPr>
            <a:r>
              <a:rPr lang="ru-RU" sz="2000" dirty="0" smtClean="0"/>
              <a:t>Отрывной талон, который после регистрации заявления передается избирателю</a:t>
            </a:r>
            <a:endParaRPr lang="ru-RU" sz="2000" dirty="0"/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/>
        </p:nvGraphicFramePr>
        <p:xfrm>
          <a:off x="0" y="0"/>
          <a:ext cx="4742365" cy="6858001"/>
        </p:xfrm>
        <a:graphic>
          <a:graphicData uri="http://schemas.openxmlformats.org/presentationml/2006/ole">
            <p:oleObj spid="_x0000_s30722" name="PDF" r:id="rId3" imgW="0" imgH="0" progId="">
              <p:embed/>
            </p:oleObj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4788024" y="1988840"/>
            <a:ext cx="864096" cy="2032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788024" y="4149080"/>
            <a:ext cx="936104" cy="2232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188640"/>
            <a:ext cx="4283968" cy="13542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spcAft>
                <a:spcPts val="0"/>
              </a:spcAft>
              <a:buNone/>
            </a:pPr>
            <a:r>
              <a:rPr lang="ru-RU" sz="2200" dirty="0" smtClean="0"/>
              <a:t>«Обычное» заявление изготавливается </a:t>
            </a:r>
            <a:r>
              <a:rPr lang="ru-RU" sz="2200" u="sng" dirty="0" smtClean="0"/>
              <a:t>преимущественно </a:t>
            </a:r>
            <a:r>
              <a:rPr lang="ru-RU" sz="2200" dirty="0" smtClean="0"/>
              <a:t>в машинописном виде с </a:t>
            </a:r>
            <a:r>
              <a:rPr lang="en-US" sz="2200" dirty="0" smtClean="0"/>
              <a:t>QR-</a:t>
            </a:r>
            <a:r>
              <a:rPr lang="ru-RU" sz="2200" dirty="0" smtClean="0"/>
              <a:t>кодом или на бумажном носителе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107504" y="5445224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3275856" y="4293096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771800" y="6093296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76"/>
          <p:cNvSpPr>
            <a:spLocks noChangeArrowheads="1"/>
          </p:cNvSpPr>
          <p:nvPr/>
        </p:nvSpPr>
        <p:spPr bwMode="auto">
          <a:xfrm>
            <a:off x="152400" y="74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Текст 4"/>
          <p:cNvGraphicFramePr>
            <a:graphicFrameLocks noGrp="1" noChangeAspect="1"/>
          </p:cNvGraphicFramePr>
          <p:nvPr>
            <p:ph type="body" sz="quarter" idx="10"/>
          </p:nvPr>
        </p:nvGraphicFramePr>
        <p:xfrm>
          <a:off x="0" y="0"/>
          <a:ext cx="4716016" cy="6973888"/>
        </p:xfrm>
        <a:graphic>
          <a:graphicData uri="http://schemas.openxmlformats.org/presentationml/2006/ole">
            <p:oleObj spid="_x0000_s2051" name="PDF" r:id="rId3" imgW="0" imgH="0" progId="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0"/>
            <a:ext cx="4248472" cy="66018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Специальное заявление подается только в «свою» УИК, где избиратель включен или имеет право быть включенным </a:t>
            </a:r>
            <a:br>
              <a:rPr lang="ru-RU" sz="1900" dirty="0" smtClean="0"/>
            </a:br>
            <a:r>
              <a:rPr lang="ru-RU" sz="1900" dirty="0" smtClean="0"/>
              <a:t>в список избирателей.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В целях защиты от подделки используется марка, которая наклеивается в верхний левый угол. На нее ставится печать УИК, чтобы номер марки не был задет.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Избиратель исключается из списка избирателей данного ИУ, а в графе «Особые отметки» указывается номер марки.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Специальное заявление помещается </a:t>
            </a:r>
            <a:br>
              <a:rPr lang="ru-RU" sz="1900" dirty="0" smtClean="0"/>
            </a:br>
            <a:r>
              <a:rPr lang="ru-RU" sz="1900" dirty="0" smtClean="0"/>
              <a:t>в конверт и передается избирателю.</a:t>
            </a:r>
          </a:p>
          <a:p>
            <a:pPr marL="0" algn="just">
              <a:spcAft>
                <a:spcPts val="600"/>
              </a:spcAft>
              <a:buNone/>
            </a:pPr>
            <a:r>
              <a:rPr lang="ru-RU" sz="1900" dirty="0" smtClean="0"/>
              <a:t>Если установлено, что избиратель ранее обращался за оформлением «обычного» заявления, то УИК отказывает </a:t>
            </a:r>
            <a:br>
              <a:rPr lang="ru-RU" sz="1900" dirty="0" smtClean="0"/>
            </a:br>
            <a:r>
              <a:rPr lang="ru-RU" sz="1900" dirty="0" smtClean="0"/>
              <a:t>в оформлении специального заявления.</a:t>
            </a:r>
          </a:p>
          <a:p>
            <a:pPr marL="0">
              <a:spcAft>
                <a:spcPts val="600"/>
              </a:spcAft>
              <a:buNone/>
            </a:pPr>
            <a:r>
              <a:rPr lang="ru-RU" sz="1900" dirty="0" smtClean="0"/>
              <a:t> </a:t>
            </a:r>
          </a:p>
          <a:p>
            <a:pPr marL="0">
              <a:spcAft>
                <a:spcPts val="600"/>
              </a:spcAft>
              <a:buNone/>
            </a:pPr>
            <a:endParaRPr lang="ru-RU" sz="19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6273225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03648" y="620688"/>
            <a:ext cx="338437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 bwMode="auto">
          <a:xfrm>
            <a:off x="2627784" y="5517232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491880" y="5877272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753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Текст 3"/>
          <p:cNvGraphicFramePr>
            <a:graphicFrameLocks noGrp="1" noChangeAspect="1"/>
          </p:cNvGraphicFramePr>
          <p:nvPr>
            <p:ph type="body" sz="quarter" idx="10"/>
          </p:nvPr>
        </p:nvGraphicFramePr>
        <p:xfrm>
          <a:off x="0" y="0"/>
          <a:ext cx="4695825" cy="6973888"/>
        </p:xfrm>
        <a:graphic>
          <a:graphicData uri="http://schemas.openxmlformats.org/presentationml/2006/ole">
            <p:oleObj spid="_x0000_s3076" name="PDF" r:id="rId3" imgW="0" imgH="0" progId="">
              <p:embed/>
            </p:oleObj>
          </a:graphicData>
        </a:graphic>
      </p:graphicFrame>
      <p:graphicFrame>
        <p:nvGraphicFramePr>
          <p:cNvPr id="16387" name="Объект 4"/>
          <p:cNvGraphicFramePr>
            <a:graphicFrameLocks noChangeAspect="1"/>
          </p:cNvGraphicFramePr>
          <p:nvPr/>
        </p:nvGraphicFramePr>
        <p:xfrm>
          <a:off x="4662488" y="0"/>
          <a:ext cx="4602162" cy="6858000"/>
        </p:xfrm>
        <a:graphic>
          <a:graphicData uri="http://schemas.openxmlformats.org/presentationml/2006/ole">
            <p:oleObj spid="_x0000_s3077" name="PDF" r:id="rId4" imgW="0" imgH="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2391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5000">
        <p:fade/>
      </p:transition>
    </mc:Choice>
    <mc:Fallback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1441</Words>
  <Application>Microsoft Office PowerPoint</Application>
  <PresentationFormat>Экран (4:3)</PresentationFormat>
  <Paragraphs>158</Paragraphs>
  <Slides>20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Impact</vt:lpstr>
      <vt:lpstr>Segoe</vt:lpstr>
      <vt:lpstr>Courier New</vt:lpstr>
      <vt:lpstr>Wingdings</vt:lpstr>
      <vt:lpstr>7-00134_MS_Qwest_template_Segoe</vt:lpstr>
      <vt:lpstr>Белый текст и шрифт Courier для слайдов с кодом</vt:lpstr>
      <vt:lpstr>PDF</vt:lpstr>
      <vt:lpstr>Порядок   подачи заявления  о включении избирателя  в список избирателей  по месту нахождения  на выборах Президента  Российской Федерации </vt:lpstr>
      <vt:lpstr>Слайд 2</vt:lpstr>
      <vt:lpstr>Слайд 3</vt:lpstr>
      <vt:lpstr>Слайд 4</vt:lpstr>
      <vt:lpstr>График приема заявлений избирателей </vt:lpstr>
      <vt:lpstr>Заявление подается избирателем:</vt:lpstr>
      <vt:lpstr>Основная часть заявления, которая остается в УИК </vt:lpstr>
      <vt:lpstr>Слайд 8</vt:lpstr>
      <vt:lpstr>Слайд 9</vt:lpstr>
      <vt:lpstr>Слайд 10</vt:lpstr>
      <vt:lpstr>Журнал регистрации заявлений о голосовании  по месту нахождения</vt:lpstr>
      <vt:lpstr>Слайд 12</vt:lpstr>
      <vt:lpstr>Слайд 13</vt:lpstr>
      <vt:lpstr>Не позднее  16 марта 2018 года ТИК передает в УИК</vt:lpstr>
      <vt:lpstr>Слайд 15</vt:lpstr>
      <vt:lpstr>Слайд 16</vt:lpstr>
      <vt:lpstr>Слайд 17</vt:lpstr>
      <vt:lpstr>Слайд 18</vt:lpstr>
      <vt:lpstr>Слайд 19</vt:lpstr>
      <vt:lpstr>Обеспечение гласности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П. Вергелис</dc:creator>
  <cp:lastModifiedBy>mishytinads</cp:lastModifiedBy>
  <cp:revision>160</cp:revision>
  <cp:lastPrinted>2017-07-26T07:46:06Z</cp:lastPrinted>
  <dcterms:modified xsi:type="dcterms:W3CDTF">2018-01-25T09:16:22Z</dcterms:modified>
</cp:coreProperties>
</file>